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6" r:id="rId1"/>
  </p:sldMasterIdLst>
  <p:notesMasterIdLst>
    <p:notesMasterId r:id="rId39"/>
  </p:notesMasterIdLst>
  <p:handoutMasterIdLst>
    <p:handoutMasterId r:id="rId40"/>
  </p:handoutMasterIdLst>
  <p:sldIdLst>
    <p:sldId id="256" r:id="rId2"/>
    <p:sldId id="334" r:id="rId3"/>
    <p:sldId id="318" r:id="rId4"/>
    <p:sldId id="317" r:id="rId5"/>
    <p:sldId id="337" r:id="rId6"/>
    <p:sldId id="338" r:id="rId7"/>
    <p:sldId id="339" r:id="rId8"/>
    <p:sldId id="340" r:id="rId9"/>
    <p:sldId id="341" r:id="rId10"/>
    <p:sldId id="342" r:id="rId11"/>
    <p:sldId id="343" r:id="rId12"/>
    <p:sldId id="344" r:id="rId13"/>
    <p:sldId id="345" r:id="rId14"/>
    <p:sldId id="346" r:id="rId15"/>
    <p:sldId id="347" r:id="rId16"/>
    <p:sldId id="348" r:id="rId17"/>
    <p:sldId id="258" r:id="rId18"/>
    <p:sldId id="288" r:id="rId19"/>
    <p:sldId id="319" r:id="rId20"/>
    <p:sldId id="320" r:id="rId21"/>
    <p:sldId id="290" r:id="rId22"/>
    <p:sldId id="333" r:id="rId23"/>
    <p:sldId id="335" r:id="rId24"/>
    <p:sldId id="321" r:id="rId25"/>
    <p:sldId id="322" r:id="rId26"/>
    <p:sldId id="293" r:id="rId27"/>
    <p:sldId id="323" r:id="rId28"/>
    <p:sldId id="330" r:id="rId29"/>
    <p:sldId id="336" r:id="rId30"/>
    <p:sldId id="298" r:id="rId31"/>
    <p:sldId id="324" r:id="rId32"/>
    <p:sldId id="325" r:id="rId33"/>
    <p:sldId id="326" r:id="rId34"/>
    <p:sldId id="328" r:id="rId35"/>
    <p:sldId id="329" r:id="rId36"/>
    <p:sldId id="332" r:id="rId37"/>
    <p:sldId id="331" r:id="rId38"/>
  </p:sldIdLst>
  <p:sldSz cx="9144000" cy="5143500" type="screen16x9"/>
  <p:notesSz cx="7010400" cy="94488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1pPr>
    <a:lvl2pPr marL="409575" indent="47625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2pPr>
    <a:lvl3pPr marL="819150" indent="95250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3pPr>
    <a:lvl4pPr marL="1230313" indent="141288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4pPr>
    <a:lvl5pPr marL="1639888" indent="188913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-377">
          <p15:clr>
            <a:srgbClr val="A4A3A4"/>
          </p15:clr>
        </p15:guide>
        <p15:guide id="2" pos="27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5D7ED"/>
    <a:srgbClr val="CDB7ED"/>
    <a:srgbClr val="FFFAD0"/>
    <a:srgbClr val="FCFFB9"/>
    <a:srgbClr val="BDB1FF"/>
    <a:srgbClr val="2C93EF"/>
    <a:srgbClr val="094AB8"/>
    <a:srgbClr val="EF0202"/>
    <a:srgbClr val="A8B9DA"/>
    <a:srgbClr val="87B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9"/>
    <p:restoredTop sz="95982" autoAdjust="0"/>
  </p:normalViewPr>
  <p:slideViewPr>
    <p:cSldViewPr snapToGrid="0">
      <p:cViewPr varScale="1">
        <p:scale>
          <a:sx n="113" d="100"/>
          <a:sy n="113" d="100"/>
        </p:scale>
        <p:origin x="-776" y="-96"/>
      </p:cViewPr>
      <p:guideLst>
        <p:guide orient="horz" pos="-377"/>
        <p:guide pos="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t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t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75725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b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975725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b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2948B43-A11D-764E-B25B-D303A7C10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090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55600" y="708025"/>
            <a:ext cx="6299200" cy="3543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87863"/>
            <a:ext cx="5607050" cy="425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74138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b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974138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b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7E2D798-E986-4347-8B6E-771851333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310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ＭＳ Ｐゴシック" charset="-128"/>
        <a:cs typeface="ＭＳ Ｐゴシック" charset="-128"/>
      </a:defRPr>
    </a:lvl1pPr>
    <a:lvl2pPr marL="40957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ＭＳ Ｐゴシック" pitchFamily="-110" charset="-128"/>
        <a:cs typeface="+mn-cs"/>
      </a:defRPr>
    </a:lvl2pPr>
    <a:lvl3pPr marL="81915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-128"/>
      </a:defRPr>
    </a:lvl3pPr>
    <a:lvl4pPr marL="123031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0"/>
      </a:defRPr>
    </a:lvl4pPr>
    <a:lvl5pPr marL="1639888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0"/>
      </a:defRPr>
    </a:lvl5pPr>
    <a:lvl6pPr marL="2051456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61748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72039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82330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 userDrawn="1"/>
        </p:nvSpPr>
        <p:spPr bwMode="auto">
          <a:xfrm flipV="1">
            <a:off x="0" y="5043488"/>
            <a:ext cx="9144000" cy="106362"/>
          </a:xfrm>
          <a:prstGeom prst="rect">
            <a:avLst/>
          </a:prstGeom>
          <a:solidFill>
            <a:srgbClr val="094A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100013" y="173038"/>
            <a:ext cx="86090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eaLnBrk="1" hangingPunct="1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88900" y="4818063"/>
            <a:ext cx="8609013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eaLnBrk="1" hangingPunct="1"/>
            <a:r>
              <a:rPr lang="en-US" sz="900" dirty="0" smtClean="0">
                <a:solidFill>
                  <a:schemeClr val="bg1"/>
                </a:solidFill>
                <a:latin typeface="Arial" charset="0"/>
              </a:rPr>
              <a:t> </a:t>
            </a:r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" name="Rectangle 15"/>
          <p:cNvSpPr>
            <a:spLocks noChangeArrowheads="1"/>
          </p:cNvSpPr>
          <p:nvPr userDrawn="1"/>
        </p:nvSpPr>
        <p:spPr bwMode="auto">
          <a:xfrm flipV="1">
            <a:off x="0" y="0"/>
            <a:ext cx="9144000" cy="80963"/>
          </a:xfrm>
          <a:prstGeom prst="rect">
            <a:avLst/>
          </a:prstGeom>
          <a:solidFill>
            <a:srgbClr val="EF02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56493" y="1588639"/>
            <a:ext cx="6803237" cy="1061198"/>
          </a:xfrm>
        </p:spPr>
        <p:txBody>
          <a:bodyPr/>
          <a:lstStyle>
            <a:lvl1pPr algn="ctr">
              <a:defRPr sz="3200" b="1">
                <a:solidFill>
                  <a:srgbClr val="FF0000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55737" y="2720736"/>
            <a:ext cx="6811930" cy="1055768"/>
          </a:xfrm>
        </p:spPr>
        <p:txBody>
          <a:bodyPr/>
          <a:lstStyle>
            <a:lvl1pPr marL="0" indent="0" algn="ctr">
              <a:buFont typeface="AGaramond RegularSC" pitchFamily="1" charset="-52"/>
              <a:buNone/>
              <a:defRPr sz="2400">
                <a:solidFill>
                  <a:srgbClr val="2C93EF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2" descr="ORACLES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233" y="228297"/>
            <a:ext cx="1077235" cy="107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nasa log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2" y="285750"/>
            <a:ext cx="1065048" cy="88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65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8736" y="1416071"/>
            <a:ext cx="2751628" cy="2994667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12"/>
          </p:nvPr>
        </p:nvSpPr>
        <p:spPr>
          <a:xfrm>
            <a:off x="3172649" y="1432407"/>
            <a:ext cx="2751628" cy="2994667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3"/>
          </p:nvPr>
        </p:nvSpPr>
        <p:spPr>
          <a:xfrm>
            <a:off x="6030237" y="1432407"/>
            <a:ext cx="2751628" cy="2994667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390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6"/>
          </p:nvPr>
        </p:nvSpPr>
        <p:spPr>
          <a:xfrm>
            <a:off x="6100947" y="156125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3096049" y="154235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18"/>
          </p:nvPr>
        </p:nvSpPr>
        <p:spPr>
          <a:xfrm>
            <a:off x="93052" y="166103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9"/>
          </p:nvPr>
        </p:nvSpPr>
        <p:spPr>
          <a:xfrm>
            <a:off x="6119276" y="2527930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half" idx="20"/>
          </p:nvPr>
        </p:nvSpPr>
        <p:spPr>
          <a:xfrm>
            <a:off x="3114378" y="2526040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21"/>
          </p:nvPr>
        </p:nvSpPr>
        <p:spPr>
          <a:xfrm>
            <a:off x="111381" y="2537908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270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53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73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4858"/>
            <a:ext cx="3007591" cy="87195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62" y="204858"/>
            <a:ext cx="5111750" cy="439025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490" y="1076816"/>
            <a:ext cx="3007591" cy="3518297"/>
          </a:xfrm>
        </p:spPr>
        <p:txBody>
          <a:bodyPr/>
          <a:lstStyle>
            <a:lvl1pPr marL="0" indent="0">
              <a:buNone/>
              <a:defRPr sz="1300"/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B2070-2232-1743-8639-39393822A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75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33" y="3600241"/>
            <a:ext cx="5486977" cy="42547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33" y="459091"/>
            <a:ext cx="5486977" cy="3086520"/>
          </a:xfrm>
        </p:spPr>
        <p:txBody>
          <a:bodyPr/>
          <a:lstStyle>
            <a:lvl1pPr marL="0" indent="0">
              <a:buNone/>
              <a:defRPr sz="2900"/>
            </a:lvl1pPr>
            <a:lvl2pPr marL="410291" indent="0">
              <a:buNone/>
              <a:defRPr sz="2500"/>
            </a:lvl2pPr>
            <a:lvl3pPr marL="820583" indent="0">
              <a:buNone/>
              <a:defRPr sz="2200"/>
            </a:lvl3pPr>
            <a:lvl4pPr marL="1230874" indent="0">
              <a:buNone/>
              <a:defRPr sz="1800"/>
            </a:lvl4pPr>
            <a:lvl5pPr marL="1641165" indent="0">
              <a:buNone/>
              <a:defRPr sz="1800"/>
            </a:lvl5pPr>
            <a:lvl6pPr marL="2051456" indent="0">
              <a:buNone/>
              <a:defRPr sz="1800"/>
            </a:lvl6pPr>
            <a:lvl7pPr marL="2461748" indent="0">
              <a:buNone/>
              <a:defRPr sz="1800"/>
            </a:lvl7pPr>
            <a:lvl8pPr marL="2872039" indent="0">
              <a:buNone/>
              <a:defRPr sz="1800"/>
            </a:lvl8pPr>
            <a:lvl9pPr marL="3282330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33" y="4025713"/>
            <a:ext cx="5486977" cy="603017"/>
          </a:xfrm>
        </p:spPr>
        <p:txBody>
          <a:bodyPr/>
          <a:lstStyle>
            <a:lvl1pPr marL="0" indent="0">
              <a:buNone/>
              <a:defRPr sz="1300"/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066EB-B6EC-2943-BA64-184184D01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00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75CF3-6E55-CB47-BBAB-C546B8D1D3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87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7706" y="857250"/>
            <a:ext cx="2075295" cy="31999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490" y="857250"/>
            <a:ext cx="6091670" cy="31999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64BA3-C51F-0C42-93A3-97FF0A237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65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63" y="166155"/>
            <a:ext cx="8813800" cy="223923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47014" y="2540792"/>
            <a:ext cx="8813800" cy="223923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757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035" y="3305035"/>
            <a:ext cx="7771534" cy="1022187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035" y="2179895"/>
            <a:ext cx="7771534" cy="1125140"/>
          </a:xfrm>
        </p:spPr>
        <p:txBody>
          <a:bodyPr anchor="b"/>
          <a:lstStyle>
            <a:lvl1pPr marL="0" indent="0">
              <a:buNone/>
              <a:defRPr sz="1800"/>
            </a:lvl1pPr>
            <a:lvl2pPr marL="410291" indent="0">
              <a:buNone/>
              <a:defRPr sz="1600"/>
            </a:lvl2pPr>
            <a:lvl3pPr marL="820583" indent="0">
              <a:buNone/>
              <a:defRPr sz="1400"/>
            </a:lvl3pPr>
            <a:lvl4pPr marL="1230874" indent="0">
              <a:buNone/>
              <a:defRPr sz="1300"/>
            </a:lvl4pPr>
            <a:lvl5pPr marL="1641165" indent="0">
              <a:buNone/>
              <a:defRPr sz="1300"/>
            </a:lvl5pPr>
            <a:lvl6pPr marL="2051456" indent="0">
              <a:buNone/>
              <a:defRPr sz="1300"/>
            </a:lvl6pPr>
            <a:lvl7pPr marL="2461748" indent="0">
              <a:buNone/>
              <a:defRPr sz="1300"/>
            </a:lvl7pPr>
            <a:lvl8pPr marL="2872039" indent="0">
              <a:buNone/>
              <a:defRPr sz="1300"/>
            </a:lvl8pPr>
            <a:lvl9pPr marL="3282330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70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29" y="915417"/>
            <a:ext cx="4391523" cy="379898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797" y="903974"/>
            <a:ext cx="4084205" cy="37760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42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38" y="106363"/>
            <a:ext cx="4373562" cy="628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29" y="915417"/>
            <a:ext cx="4391523" cy="379898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797" y="903974"/>
            <a:ext cx="4084205" cy="37760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4679422" y="216430"/>
            <a:ext cx="4051828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Helvetica"/>
                <a:ea typeface="ＭＳ Ｐゴシック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75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29" y="915417"/>
            <a:ext cx="2211399" cy="185254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797" y="903974"/>
            <a:ext cx="4084205" cy="37760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2421651" y="900062"/>
            <a:ext cx="2211399" cy="185254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45384" y="2841231"/>
            <a:ext cx="2211399" cy="185254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2421650" y="2817266"/>
            <a:ext cx="2211399" cy="185254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995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895" y="891991"/>
            <a:ext cx="4294483" cy="18999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2"/>
          </p:nvPr>
        </p:nvSpPr>
        <p:spPr>
          <a:xfrm>
            <a:off x="230743" y="888619"/>
            <a:ext cx="4294483" cy="18999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254705" y="2877718"/>
            <a:ext cx="4294483" cy="18999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639512" y="2877718"/>
            <a:ext cx="4294483" cy="18999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40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490" y="1151405"/>
            <a:ext cx="4039465" cy="48010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90" y="1631507"/>
            <a:ext cx="4039465" cy="296360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604" y="1151405"/>
            <a:ext cx="4040909" cy="48010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604" y="1631507"/>
            <a:ext cx="4040909" cy="296360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67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2.emf"/><Relationship Id="rId21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938" y="106363"/>
            <a:ext cx="8856662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800" y="825500"/>
            <a:ext cx="8813800" cy="381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5054594"/>
            <a:ext cx="9144000" cy="8890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9144000" cy="122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ORACLES Logo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709" y="133351"/>
            <a:ext cx="566890" cy="56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37" r:id="rId2"/>
    <p:sldLayoutId id="2147483953" r:id="rId3"/>
    <p:sldLayoutId id="2147483938" r:id="rId4"/>
    <p:sldLayoutId id="2147483939" r:id="rId5"/>
    <p:sldLayoutId id="2147483951" r:id="rId6"/>
    <p:sldLayoutId id="2147483949" r:id="rId7"/>
    <p:sldLayoutId id="2147483948" r:id="rId8"/>
    <p:sldLayoutId id="2147483940" r:id="rId9"/>
    <p:sldLayoutId id="2147483950" r:id="rId10"/>
    <p:sldLayoutId id="2147483952" r:id="rId11"/>
    <p:sldLayoutId id="2147483941" r:id="rId12"/>
    <p:sldLayoutId id="2147483942" r:id="rId13"/>
    <p:sldLayoutId id="2147483943" r:id="rId14"/>
    <p:sldLayoutId id="2147483944" r:id="rId15"/>
    <p:sldLayoutId id="2147483945" r:id="rId16"/>
    <p:sldLayoutId id="2147483946" r:id="rId17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latin typeface="Helvetica"/>
          <a:ea typeface="ＭＳ Ｐゴシック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5pPr>
      <a:lvl6pPr marL="410291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6pPr>
      <a:lvl7pPr marL="820583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7pPr>
      <a:lvl8pPr marL="1230874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8pPr>
      <a:lvl9pPr marL="1641165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9pPr>
    </p:titleStyle>
    <p:bodyStyle>
      <a:lvl1pPr marL="111125" indent="-11112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A0A0A0"/>
        </a:buClr>
        <a:buSzPct val="80000"/>
        <a:buFont typeface="AGaramond RegularSC" charset="0"/>
        <a:defRPr sz="1600" b="1">
          <a:solidFill>
            <a:srgbClr val="000000"/>
          </a:solidFill>
          <a:latin typeface="Helvetica"/>
          <a:ea typeface="ＭＳ Ｐゴシック" charset="-128"/>
          <a:cs typeface="Helvetica"/>
        </a:defRPr>
      </a:lvl1pPr>
      <a:lvl2pPr marL="568325" indent="-16827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1E568D"/>
        </a:buClr>
        <a:buFont typeface="Arial" charset="0"/>
        <a:buChar char="•"/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2pPr>
      <a:lvl3pPr marL="747713" indent="-16827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1E568D"/>
        </a:buClr>
        <a:buSzPct val="90000"/>
        <a:buChar char="»"/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3pPr>
      <a:lvl4pPr marL="1196975" indent="-11112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4pPr>
      <a:lvl5pPr marL="1711325" indent="-165100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5pPr>
      <a:lvl6pPr marL="2467446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6pPr>
      <a:lvl7pPr marL="2877737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7pPr>
      <a:lvl8pPr marL="3288029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8pPr>
      <a:lvl9pPr marL="3698320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291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583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874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1165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1456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1748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2039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233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19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0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1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3.png"/><Relationship Id="rId5" Type="http://schemas.openxmlformats.org/officeDocument/2006/relationships/image" Target="../media/image52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ORACLES Forecast Briefing</a:t>
            </a:r>
            <a:br>
              <a:rPr lang="en-US" dirty="0" smtClean="0"/>
            </a:br>
            <a:r>
              <a:rPr lang="en-US" dirty="0" smtClean="0"/>
              <a:t>(Aerosols)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16 </a:t>
            </a:r>
            <a:r>
              <a:rPr lang="en-US" dirty="0" smtClean="0"/>
              <a:t>September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615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719" y="2647949"/>
            <a:ext cx="6037055" cy="234183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97" y="911607"/>
            <a:ext cx="2927147" cy="348278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4869657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114800" y="3297612"/>
            <a:ext cx="914400" cy="68480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 dirty="0"/>
              <a:t>GEOS5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H="1" flipV="1">
            <a:off x="2378562" y="1174531"/>
            <a:ext cx="9914" cy="25382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412" y="46930"/>
            <a:ext cx="6032362" cy="25547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51422" y="478949"/>
            <a:ext cx="723900" cy="377075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 dirty="0"/>
              <a:t>WRF</a:t>
            </a:r>
          </a:p>
        </p:txBody>
      </p:sp>
    </p:spTree>
    <p:extLst>
      <p:ext uri="{BB962C8B-B14F-4D97-AF65-F5344CB8AC3E}">
        <p14:creationId xmlns:p14="http://schemas.microsoft.com/office/powerpoint/2010/main" val="3370982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quir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205" y="1001111"/>
            <a:ext cx="3875519" cy="31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10" y="1001110"/>
            <a:ext cx="3640853" cy="31996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8635" y="543911"/>
            <a:ext cx="1852448" cy="1923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 smtClean="0"/>
              <a:t>NEWEST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97724" y="70945"/>
            <a:ext cx="5628290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700" b="1" dirty="0"/>
              <a:t>Change in Forecast </a:t>
            </a:r>
            <a:endParaRPr lang="en-US" sz="2700" b="1" dirty="0"/>
          </a:p>
        </p:txBody>
      </p:sp>
    </p:spTree>
    <p:extLst>
      <p:ext uri="{BB962C8B-B14F-4D97-AF65-F5344CB8AC3E}">
        <p14:creationId xmlns:p14="http://schemas.microsoft.com/office/powerpoint/2010/main" val="1690101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157" y="528145"/>
            <a:ext cx="4270664" cy="22180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83386" y="960107"/>
            <a:ext cx="2440641" cy="377075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 dirty="0"/>
              <a:t>Smoke Ext WRF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871" y="2923598"/>
            <a:ext cx="4167950" cy="21776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6615" y="693"/>
            <a:ext cx="8316311" cy="6078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b="1" dirty="0"/>
              <a:t>S-N @   10E  Sept 17 (NEWEST)    </a:t>
            </a:r>
            <a:r>
              <a:rPr lang="en-US" sz="2700" b="1" dirty="0" smtClean="0"/>
              <a:t>Sept </a:t>
            </a:r>
            <a:r>
              <a:rPr lang="en-US" sz="2700" b="1" dirty="0"/>
              <a:t>17 (right)</a:t>
            </a:r>
          </a:p>
          <a:p>
            <a:r>
              <a:rPr lang="en-US" dirty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34" y="444429"/>
            <a:ext cx="3698029" cy="23017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07" y="2746197"/>
            <a:ext cx="3698029" cy="239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44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610" y="142873"/>
            <a:ext cx="2914656" cy="23648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2" y="64045"/>
            <a:ext cx="2947169" cy="25900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85" y="2711670"/>
            <a:ext cx="2914656" cy="24347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610" y="2571745"/>
            <a:ext cx="2914656" cy="25717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0244" y="1213945"/>
            <a:ext cx="1387366" cy="9002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dirty="0"/>
              <a:t>Sept. 17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554052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6900"/>
            <a:ext cx="8229600" cy="857250"/>
          </a:xfrm>
        </p:spPr>
        <p:txBody>
          <a:bodyPr/>
          <a:lstStyle/>
          <a:p>
            <a:r>
              <a:rPr lang="en-US" dirty="0" smtClean="0"/>
              <a:t>Sept 18 2016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72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78" y="95362"/>
            <a:ext cx="3664502" cy="32204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43" y="2221180"/>
            <a:ext cx="3632970" cy="30732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37" y="669005"/>
            <a:ext cx="3796056" cy="20731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565" y="2869324"/>
            <a:ext cx="3698029" cy="21943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37537" y="74513"/>
            <a:ext cx="3901966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000" dirty="0"/>
              <a:t>S-N@10E on Sunday </a:t>
            </a:r>
            <a:endParaRPr lang="en-US" sz="3000" dirty="0"/>
          </a:p>
        </p:txBody>
      </p:sp>
      <p:sp>
        <p:nvSpPr>
          <p:cNvPr id="7" name="TextBox 6"/>
          <p:cNvSpPr txBox="1"/>
          <p:nvPr/>
        </p:nvSpPr>
        <p:spPr>
          <a:xfrm>
            <a:off x="5612524" y="3468414"/>
            <a:ext cx="827690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dirty="0"/>
              <a:t>AGE</a:t>
            </a:r>
            <a:endParaRPr lang="en-US" sz="2100" dirty="0"/>
          </a:p>
        </p:txBody>
      </p:sp>
      <p:sp>
        <p:nvSpPr>
          <p:cNvPr id="8" name="TextBox 7"/>
          <p:cNvSpPr txBox="1"/>
          <p:nvPr/>
        </p:nvSpPr>
        <p:spPr>
          <a:xfrm>
            <a:off x="5443045" y="1148753"/>
            <a:ext cx="1359776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dirty="0"/>
              <a:t>Smoke-EXT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587441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78" y="95362"/>
            <a:ext cx="3664502" cy="32204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44" y="2304108"/>
            <a:ext cx="3534937" cy="29902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972" y="725214"/>
            <a:ext cx="3698029" cy="20495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799" y="2877207"/>
            <a:ext cx="3698029" cy="20919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37537" y="74513"/>
            <a:ext cx="3901966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000" dirty="0"/>
              <a:t>S-N@10S on Sunday </a:t>
            </a:r>
            <a:endParaRPr lang="en-US" sz="30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59677" y="1253359"/>
            <a:ext cx="3279227" cy="472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33" y="2798379"/>
            <a:ext cx="3698029" cy="22495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206" y="663111"/>
            <a:ext cx="3698029" cy="212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85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Monday</a:t>
            </a:r>
            <a:r>
              <a:rPr lang="en-US" dirty="0" smtClean="0"/>
              <a:t> 19 </a:t>
            </a:r>
            <a:r>
              <a:rPr lang="en-US" dirty="0" smtClean="0"/>
              <a:t>September 2016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Flight Day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93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Clouds &amp; Aerosols - </a:t>
            </a:r>
            <a:r>
              <a:rPr lang="en-US" dirty="0" smtClean="0"/>
              <a:t>Mon</a:t>
            </a:r>
            <a:r>
              <a:rPr lang="en-US" dirty="0" smtClean="0"/>
              <a:t> </a:t>
            </a:r>
            <a:r>
              <a:rPr lang="en-US" dirty="0"/>
              <a:t>2016-09</a:t>
            </a:r>
            <a:r>
              <a:rPr lang="en-US" dirty="0" smtClean="0"/>
              <a:t>-</a:t>
            </a:r>
            <a:r>
              <a:rPr lang="en-US" dirty="0" smtClean="0"/>
              <a:t>19</a:t>
            </a:r>
            <a:r>
              <a:rPr lang="en-US" dirty="0" smtClean="0"/>
              <a:t> </a:t>
            </a:r>
            <a:r>
              <a:rPr lang="en-US" dirty="0"/>
              <a:t>9</a:t>
            </a:r>
            <a:r>
              <a:rPr lang="en-US" dirty="0" smtClean="0"/>
              <a:t>Z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924" b="924"/>
          <a:stretch>
            <a:fillRect/>
          </a:stretch>
        </p:blipFill>
        <p:spPr/>
      </p:pic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5354" r="53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3124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Dust - </a:t>
            </a:r>
            <a:r>
              <a:rPr lang="en-US" dirty="0"/>
              <a:t>Mon 2016-09-19 9Z 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3529" r="3529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157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Aerosol Week</a:t>
            </a:r>
            <a:endParaRPr lang="en-US" dirty="0"/>
          </a:p>
        </p:txBody>
      </p:sp>
      <p:pic>
        <p:nvPicPr>
          <p:cNvPr id="6" name="plot_aer-globe_G5GMAO-1M_12KM-10913228-e20160915_15z_1080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0763" y="825500"/>
            <a:ext cx="7127875" cy="381158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36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16"/>
          </p:nvPr>
        </p:nvPicPr>
        <p:blipFill>
          <a:blip r:embed="rId2"/>
          <a:srcRect l="1956" r="1956"/>
          <a:stretch>
            <a:fillRect/>
          </a:stretch>
        </p:blipFill>
        <p:spPr/>
      </p:pic>
      <p:pic>
        <p:nvPicPr>
          <p:cNvPr id="16" name="Content Placeholder 15"/>
          <p:cNvPicPr>
            <a:picLocks noGrp="1" noChangeAspect="1"/>
          </p:cNvPicPr>
          <p:nvPr>
            <p:ph sz="half" idx="17"/>
          </p:nvPr>
        </p:nvPicPr>
        <p:blipFill>
          <a:blip r:embed="rId3"/>
          <a:srcRect l="-6814" r="-6814"/>
          <a:stretch>
            <a:fillRect/>
          </a:stretch>
        </p:blipFill>
        <p:spPr/>
      </p:pic>
      <p:pic>
        <p:nvPicPr>
          <p:cNvPr id="10" name="Content Placeholder 9"/>
          <p:cNvPicPr>
            <a:picLocks noGrp="1" noChangeAspect="1"/>
          </p:cNvPicPr>
          <p:nvPr>
            <p:ph sz="half" idx="18"/>
          </p:nvPr>
        </p:nvPicPr>
        <p:blipFill>
          <a:blip r:embed="rId4"/>
          <a:srcRect l="270" r="270"/>
          <a:stretch>
            <a:fillRect/>
          </a:stretch>
        </p:blipFill>
        <p:spPr/>
      </p:pic>
      <p:pic>
        <p:nvPicPr>
          <p:cNvPr id="15" name="Content Placeholder 14"/>
          <p:cNvPicPr>
            <a:picLocks noGrp="1" noChangeAspect="1"/>
          </p:cNvPicPr>
          <p:nvPr>
            <p:ph sz="half" idx="19"/>
          </p:nvPr>
        </p:nvPicPr>
        <p:blipFill>
          <a:blip r:embed="rId5"/>
          <a:srcRect l="1982" r="1982"/>
          <a:stretch>
            <a:fillRect/>
          </a:stretch>
        </p:blipFill>
        <p:spPr/>
      </p:pic>
      <p:sp>
        <p:nvSpPr>
          <p:cNvPr id="8" name="Content Placeholder 7"/>
          <p:cNvSpPr>
            <a:spLocks noGrp="1"/>
          </p:cNvSpPr>
          <p:nvPr>
            <p:ph sz="half" idx="2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1"/>
          </p:nvPr>
        </p:nvPicPr>
        <p:blipFill>
          <a:blip r:embed="rId6"/>
          <a:srcRect l="243" r="243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 rot="16200000">
            <a:off x="-190008" y="1348745"/>
            <a:ext cx="749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4 day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190007" y="3602943"/>
            <a:ext cx="749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5 day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95417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GEOS-5 AOD on </a:t>
            </a:r>
            <a:r>
              <a:rPr lang="en-US" dirty="0" smtClean="0"/>
              <a:t>Monday</a:t>
            </a:r>
            <a:r>
              <a:rPr lang="en-US" dirty="0" smtClean="0"/>
              <a:t> </a:t>
            </a:r>
            <a:r>
              <a:rPr lang="en-US" dirty="0" smtClean="0"/>
              <a:t>2016</a:t>
            </a:r>
            <a:r>
              <a:rPr lang="en-US" dirty="0"/>
              <a:t>-09-</a:t>
            </a:r>
            <a:r>
              <a:rPr lang="en-US" dirty="0" smtClean="0"/>
              <a:t>19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26" name="Content Placeholder 2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3895" r="3895"/>
          <a:stretch>
            <a:fillRect/>
          </a:stretch>
        </p:blipFill>
        <p:spPr/>
      </p:pic>
      <p:pic>
        <p:nvPicPr>
          <p:cNvPr id="27" name="Content Placeholder 26"/>
          <p:cNvPicPr>
            <a:picLocks noGrp="1" noChangeAspect="1"/>
          </p:cNvPicPr>
          <p:nvPr>
            <p:ph sz="half" idx="12"/>
          </p:nvPr>
        </p:nvPicPr>
        <p:blipFill>
          <a:blip r:embed="rId3"/>
          <a:srcRect l="3895" r="3895"/>
          <a:stretch>
            <a:fillRect/>
          </a:stretch>
        </p:blipFill>
        <p:spPr/>
      </p:pic>
      <p:pic>
        <p:nvPicPr>
          <p:cNvPr id="28" name="Content Placeholder 27"/>
          <p:cNvPicPr>
            <a:picLocks noGrp="1" noChangeAspect="1"/>
          </p:cNvPicPr>
          <p:nvPr>
            <p:ph sz="half" idx="13"/>
          </p:nvPr>
        </p:nvPicPr>
        <p:blipFill>
          <a:blip r:embed="rId4"/>
          <a:srcRect l="3895" r="3895"/>
          <a:stretch>
            <a:fillRect/>
          </a:stretch>
        </p:blipFill>
        <p:spPr/>
      </p:pic>
      <p:pic>
        <p:nvPicPr>
          <p:cNvPr id="29" name="Content Placeholder 28"/>
          <p:cNvPicPr>
            <a:picLocks noGrp="1" noChangeAspect="1"/>
          </p:cNvPicPr>
          <p:nvPr>
            <p:ph sz="half" idx="14"/>
          </p:nvPr>
        </p:nvPicPr>
        <p:blipFill>
          <a:blip r:embed="rId5"/>
          <a:srcRect l="3895" r="3895"/>
          <a:stretch>
            <a:fillRect/>
          </a:stretch>
        </p:blipFill>
        <p:spPr/>
      </p:pic>
      <p:pic>
        <p:nvPicPr>
          <p:cNvPr id="30" name="Content Placeholder 29"/>
          <p:cNvPicPr>
            <a:picLocks noGrp="1" noChangeAspect="1"/>
          </p:cNvPicPr>
          <p:nvPr>
            <p:ph sz="half" idx="2"/>
          </p:nvPr>
        </p:nvPicPr>
        <p:blipFill>
          <a:blip r:embed="rId6"/>
          <a:srcRect l="8225" r="8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22729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GEOS-5 AOD on </a:t>
            </a:r>
            <a:r>
              <a:rPr lang="en-US" dirty="0" smtClean="0"/>
              <a:t>Monday</a:t>
            </a:r>
            <a:r>
              <a:rPr lang="en-US" dirty="0" smtClean="0"/>
              <a:t> </a:t>
            </a:r>
            <a:r>
              <a:rPr lang="en-US" dirty="0" smtClean="0"/>
              <a:t>2016</a:t>
            </a:r>
            <a:r>
              <a:rPr lang="en-US" dirty="0"/>
              <a:t>-09-</a:t>
            </a:r>
            <a:r>
              <a:rPr lang="en-US" dirty="0" smtClean="0"/>
              <a:t>19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26" name="Content Placeholder 2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3895" r="3895"/>
          <a:stretch>
            <a:fillRect/>
          </a:stretch>
        </p:blipFill>
        <p:spPr/>
      </p:pic>
      <p:pic>
        <p:nvPicPr>
          <p:cNvPr id="27" name="Content Placeholder 26"/>
          <p:cNvPicPr>
            <a:picLocks noGrp="1" noChangeAspect="1"/>
          </p:cNvPicPr>
          <p:nvPr>
            <p:ph sz="half" idx="12"/>
          </p:nvPr>
        </p:nvPicPr>
        <p:blipFill>
          <a:blip r:embed="rId3"/>
          <a:srcRect l="3895" r="3895"/>
          <a:stretch>
            <a:fillRect/>
          </a:stretch>
        </p:blipFill>
        <p:spPr/>
      </p:pic>
      <p:pic>
        <p:nvPicPr>
          <p:cNvPr id="28" name="Content Placeholder 27"/>
          <p:cNvPicPr>
            <a:picLocks noGrp="1" noChangeAspect="1"/>
          </p:cNvPicPr>
          <p:nvPr>
            <p:ph sz="half" idx="13"/>
          </p:nvPr>
        </p:nvPicPr>
        <p:blipFill>
          <a:blip r:embed="rId4"/>
          <a:srcRect l="3895" r="3895"/>
          <a:stretch>
            <a:fillRect/>
          </a:stretch>
        </p:blipFill>
        <p:spPr/>
      </p:pic>
      <p:pic>
        <p:nvPicPr>
          <p:cNvPr id="11" name="Content Placeholder 28"/>
          <p:cNvPicPr>
            <a:picLocks noGrp="1" noChangeAspect="1"/>
          </p:cNvPicPr>
          <p:nvPr>
            <p:ph sz="half" idx="2"/>
          </p:nvPr>
        </p:nvPicPr>
        <p:blipFill>
          <a:blip r:embed="rId5"/>
          <a:srcRect l="8225" r="8225"/>
          <a:stretch>
            <a:fillRect/>
          </a:stretch>
        </p:blipFill>
        <p:spPr/>
      </p:pic>
      <p:pic>
        <p:nvPicPr>
          <p:cNvPr id="13" name="Content Placeholder 29"/>
          <p:cNvPicPr>
            <a:picLocks noGrp="1" noChangeAspect="1"/>
          </p:cNvPicPr>
          <p:nvPr>
            <p:ph sz="half" idx="14"/>
          </p:nvPr>
        </p:nvPicPr>
        <p:blipFill>
          <a:blip r:embed="rId6"/>
          <a:srcRect l="3895" r="38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99662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GEOS-5 AOD on </a:t>
            </a:r>
            <a:r>
              <a:rPr lang="en-US" dirty="0" smtClean="0"/>
              <a:t>Monday</a:t>
            </a:r>
            <a:r>
              <a:rPr lang="en-US" dirty="0" smtClean="0"/>
              <a:t> </a:t>
            </a:r>
            <a:r>
              <a:rPr lang="en-US" dirty="0" smtClean="0"/>
              <a:t>2016</a:t>
            </a:r>
            <a:r>
              <a:rPr lang="en-US" dirty="0"/>
              <a:t>-09-</a:t>
            </a:r>
            <a:r>
              <a:rPr lang="en-US" dirty="0" smtClean="0"/>
              <a:t>19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27" name="Content Placeholder 26"/>
          <p:cNvPicPr>
            <a:picLocks noGrp="1" noChangeAspect="1"/>
          </p:cNvPicPr>
          <p:nvPr>
            <p:ph sz="half" idx="12"/>
          </p:nvPr>
        </p:nvPicPr>
        <p:blipFill>
          <a:blip r:embed="rId2"/>
          <a:srcRect l="3895" r="3895"/>
          <a:stretch>
            <a:fillRect/>
          </a:stretch>
        </p:blipFill>
        <p:spPr/>
      </p:pic>
      <p:pic>
        <p:nvPicPr>
          <p:cNvPr id="28" name="Content Placeholder 27"/>
          <p:cNvPicPr>
            <a:picLocks noGrp="1" noChangeAspect="1"/>
          </p:cNvPicPr>
          <p:nvPr>
            <p:ph sz="half" idx="13"/>
          </p:nvPr>
        </p:nvPicPr>
        <p:blipFill>
          <a:blip r:embed="rId3"/>
          <a:srcRect l="3895" r="3895"/>
          <a:stretch>
            <a:fillRect/>
          </a:stretch>
        </p:blipFill>
        <p:spPr/>
      </p:pic>
      <p:pic>
        <p:nvPicPr>
          <p:cNvPr id="29" name="Content Placeholder 28"/>
          <p:cNvPicPr>
            <a:picLocks noGrp="1" noChangeAspect="1"/>
          </p:cNvPicPr>
          <p:nvPr>
            <p:ph sz="half" idx="14"/>
          </p:nvPr>
        </p:nvPicPr>
        <p:blipFill>
          <a:blip r:embed="rId4"/>
          <a:srcRect l="3895" r="3895"/>
          <a:stretch>
            <a:fillRect/>
          </a:stretch>
        </p:blipFill>
        <p:spPr/>
      </p:pic>
      <p:pic>
        <p:nvPicPr>
          <p:cNvPr id="11" name="Content Placeholder 25"/>
          <p:cNvPicPr>
            <a:picLocks noGrp="1" noChangeAspect="1"/>
          </p:cNvPicPr>
          <p:nvPr>
            <p:ph sz="half" idx="2"/>
          </p:nvPr>
        </p:nvPicPr>
        <p:blipFill>
          <a:blip r:embed="rId5"/>
          <a:srcRect l="8225" r="8225"/>
          <a:stretch>
            <a:fillRect/>
          </a:stretch>
        </p:blipFill>
        <p:spPr/>
      </p:pic>
      <p:pic>
        <p:nvPicPr>
          <p:cNvPr id="13" name="Content Placeholder 29"/>
          <p:cNvPicPr>
            <a:picLocks noGrp="1" noChangeAspect="1"/>
          </p:cNvPicPr>
          <p:nvPr>
            <p:ph sz="half" idx="1"/>
          </p:nvPr>
        </p:nvPicPr>
        <p:blipFill>
          <a:blip r:embed="rId6"/>
          <a:srcRect l="3895" r="38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823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GEOS-5 AOD on </a:t>
            </a:r>
            <a:r>
              <a:rPr lang="en-US" dirty="0" smtClean="0"/>
              <a:t>Monday</a:t>
            </a:r>
            <a:r>
              <a:rPr lang="en-US" dirty="0" smtClean="0"/>
              <a:t> </a:t>
            </a:r>
            <a:r>
              <a:rPr lang="en-US" dirty="0" smtClean="0"/>
              <a:t>2016</a:t>
            </a:r>
            <a:r>
              <a:rPr lang="en-US" dirty="0"/>
              <a:t>-09-</a:t>
            </a:r>
            <a:r>
              <a:rPr lang="en-US" dirty="0" smtClean="0"/>
              <a:t>19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26" name="Content Placeholder 2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3895" r="3895"/>
          <a:stretch>
            <a:fillRect/>
          </a:stretch>
        </p:blipFill>
        <p:spPr/>
      </p:pic>
      <p:pic>
        <p:nvPicPr>
          <p:cNvPr id="28" name="Content Placeholder 27"/>
          <p:cNvPicPr>
            <a:picLocks noGrp="1" noChangeAspect="1"/>
          </p:cNvPicPr>
          <p:nvPr>
            <p:ph sz="half" idx="13"/>
          </p:nvPr>
        </p:nvPicPr>
        <p:blipFill>
          <a:blip r:embed="rId3"/>
          <a:srcRect l="3895" r="3895"/>
          <a:stretch>
            <a:fillRect/>
          </a:stretch>
        </p:blipFill>
        <p:spPr/>
      </p:pic>
      <p:pic>
        <p:nvPicPr>
          <p:cNvPr id="29" name="Content Placeholder 28"/>
          <p:cNvPicPr>
            <a:picLocks noGrp="1" noChangeAspect="1"/>
          </p:cNvPicPr>
          <p:nvPr>
            <p:ph sz="half" idx="14"/>
          </p:nvPr>
        </p:nvPicPr>
        <p:blipFill>
          <a:blip r:embed="rId4"/>
          <a:srcRect l="3895" r="3895"/>
          <a:stretch>
            <a:fillRect/>
          </a:stretch>
        </p:blipFill>
        <p:spPr/>
      </p:pic>
      <p:pic>
        <p:nvPicPr>
          <p:cNvPr id="12" name="Content Placeholder 26"/>
          <p:cNvPicPr>
            <a:picLocks noGrp="1" noChangeAspect="1"/>
          </p:cNvPicPr>
          <p:nvPr>
            <p:ph sz="half" idx="2"/>
          </p:nvPr>
        </p:nvPicPr>
        <p:blipFill>
          <a:blip r:embed="rId5"/>
          <a:srcRect l="8225" r="8225"/>
          <a:stretch>
            <a:fillRect/>
          </a:stretch>
        </p:blipFill>
        <p:spPr/>
      </p:pic>
      <p:pic>
        <p:nvPicPr>
          <p:cNvPr id="13" name="Content Placeholder 29"/>
          <p:cNvPicPr>
            <a:picLocks noGrp="1" noChangeAspect="1"/>
          </p:cNvPicPr>
          <p:nvPr>
            <p:ph sz="half" idx="12"/>
          </p:nvPr>
        </p:nvPicPr>
        <p:blipFill>
          <a:blip r:embed="rId6"/>
          <a:srcRect l="3895" r="38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57225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GEOS-5 AOD on </a:t>
            </a:r>
            <a:r>
              <a:rPr lang="en-US" dirty="0" smtClean="0"/>
              <a:t>Monday</a:t>
            </a:r>
            <a:r>
              <a:rPr lang="en-US" dirty="0" smtClean="0"/>
              <a:t> </a:t>
            </a:r>
            <a:r>
              <a:rPr lang="en-US" dirty="0" smtClean="0"/>
              <a:t>2016</a:t>
            </a:r>
            <a:r>
              <a:rPr lang="en-US" dirty="0"/>
              <a:t>-09-</a:t>
            </a:r>
            <a:r>
              <a:rPr lang="en-US" dirty="0" smtClean="0"/>
              <a:t>19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26" name="Content Placeholder 2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3895" r="3895"/>
          <a:stretch>
            <a:fillRect/>
          </a:stretch>
        </p:blipFill>
        <p:spPr/>
      </p:pic>
      <p:pic>
        <p:nvPicPr>
          <p:cNvPr id="27" name="Content Placeholder 26"/>
          <p:cNvPicPr>
            <a:picLocks noGrp="1" noChangeAspect="1"/>
          </p:cNvPicPr>
          <p:nvPr>
            <p:ph sz="half" idx="12"/>
          </p:nvPr>
        </p:nvPicPr>
        <p:blipFill>
          <a:blip r:embed="rId3"/>
          <a:srcRect l="3895" r="3895"/>
          <a:stretch>
            <a:fillRect/>
          </a:stretch>
        </p:blipFill>
        <p:spPr/>
      </p:pic>
      <p:pic>
        <p:nvPicPr>
          <p:cNvPr id="29" name="Content Placeholder 28"/>
          <p:cNvPicPr>
            <a:picLocks noGrp="1" noChangeAspect="1"/>
          </p:cNvPicPr>
          <p:nvPr>
            <p:ph sz="half" idx="14"/>
          </p:nvPr>
        </p:nvPicPr>
        <p:blipFill>
          <a:blip r:embed="rId4"/>
          <a:srcRect l="3895" r="3895"/>
          <a:stretch>
            <a:fillRect/>
          </a:stretch>
        </p:blipFill>
        <p:spPr/>
      </p:pic>
      <p:pic>
        <p:nvPicPr>
          <p:cNvPr id="12" name="Content Placeholder 27"/>
          <p:cNvPicPr>
            <a:picLocks noGrp="1" noChangeAspect="1"/>
          </p:cNvPicPr>
          <p:nvPr>
            <p:ph sz="half" idx="2"/>
          </p:nvPr>
        </p:nvPicPr>
        <p:blipFill>
          <a:blip r:embed="rId5"/>
          <a:srcRect l="8225" r="8225"/>
          <a:stretch>
            <a:fillRect/>
          </a:stretch>
        </p:blipFill>
        <p:spPr/>
      </p:pic>
      <p:pic>
        <p:nvPicPr>
          <p:cNvPr id="13" name="Content Placeholder 29"/>
          <p:cNvPicPr>
            <a:picLocks noGrp="1" noChangeAspect="1"/>
          </p:cNvPicPr>
          <p:nvPr>
            <p:ph sz="half" idx="13"/>
          </p:nvPr>
        </p:nvPicPr>
        <p:blipFill>
          <a:blip r:embed="rId6"/>
          <a:srcRect l="3895" r="38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81658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19"/>
          <p:cNvPicPr>
            <a:picLocks noGrp="1" noChangeAspect="1"/>
          </p:cNvPicPr>
          <p:nvPr>
            <p:ph sz="half" idx="21"/>
          </p:nvPr>
        </p:nvPicPr>
        <p:blipFill>
          <a:blip r:embed="rId2"/>
          <a:srcRect l="243" r="243"/>
          <a:stretch>
            <a:fillRect/>
          </a:stretch>
        </p:blipFill>
        <p:spPr/>
      </p:pic>
      <p:pic>
        <p:nvPicPr>
          <p:cNvPr id="15" name="Content Placeholder 14"/>
          <p:cNvPicPr>
            <a:picLocks noGrp="1" noChangeAspect="1"/>
          </p:cNvPicPr>
          <p:nvPr>
            <p:ph sz="half" idx="18"/>
          </p:nvPr>
        </p:nvPicPr>
        <p:blipFill>
          <a:blip r:embed="rId3"/>
          <a:srcRect l="270" r="270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-144980" y="1348745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Dust</a:t>
            </a:r>
            <a:endParaRPr lang="en-US" sz="1800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-80790" y="3602943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OC</a:t>
            </a:r>
            <a:endParaRPr lang="en-US" sz="1800" dirty="0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half" idx="17"/>
          </p:nvPr>
        </p:nvPicPr>
        <p:blipFill>
          <a:blip r:embed="rId4"/>
          <a:srcRect l="243" r="243"/>
          <a:stretch>
            <a:fillRect/>
          </a:stretch>
        </p:blipFill>
        <p:spPr/>
      </p:pic>
      <p:pic>
        <p:nvPicPr>
          <p:cNvPr id="17" name="Content Placeholder 16"/>
          <p:cNvPicPr>
            <a:picLocks noGrp="1" noChangeAspect="1"/>
          </p:cNvPicPr>
          <p:nvPr>
            <p:ph sz="half" idx="16"/>
          </p:nvPr>
        </p:nvPicPr>
        <p:blipFill>
          <a:blip r:embed="rId5"/>
          <a:srcRect l="243" r="243"/>
          <a:stretch>
            <a:fillRect/>
          </a:stretch>
        </p:blipFill>
        <p:spPr/>
      </p:pic>
      <p:pic>
        <p:nvPicPr>
          <p:cNvPr id="19" name="Content Placeholder 18"/>
          <p:cNvPicPr>
            <a:picLocks noGrp="1" noChangeAspect="1"/>
          </p:cNvPicPr>
          <p:nvPr>
            <p:ph sz="half" idx="20"/>
          </p:nvPr>
        </p:nvPicPr>
        <p:blipFill>
          <a:blip r:embed="rId6"/>
          <a:srcRect l="270" r="270"/>
          <a:stretch>
            <a:fillRect/>
          </a:stretch>
        </p:blipFill>
        <p:spPr/>
      </p:pic>
      <p:pic>
        <p:nvPicPr>
          <p:cNvPr id="18" name="Content Placeholder 17"/>
          <p:cNvPicPr>
            <a:picLocks noGrp="1" noChangeAspect="1"/>
          </p:cNvPicPr>
          <p:nvPr>
            <p:ph sz="half" idx="19"/>
          </p:nvPr>
        </p:nvPicPr>
        <p:blipFill>
          <a:blip r:embed="rId7"/>
          <a:srcRect l="270" r="2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17685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16"/>
          </p:nvPr>
        </p:nvPicPr>
        <p:blipFill>
          <a:blip r:embed="rId2"/>
          <a:srcRect l="243" r="243"/>
          <a:stretch>
            <a:fillRect/>
          </a:stretch>
        </p:blipFill>
        <p:spPr/>
      </p:pic>
      <p:pic>
        <p:nvPicPr>
          <p:cNvPr id="10" name="Content Placeholder 9"/>
          <p:cNvPicPr>
            <a:picLocks noGrp="1" noChangeAspect="1"/>
          </p:cNvPicPr>
          <p:nvPr>
            <p:ph sz="half" idx="18"/>
          </p:nvPr>
        </p:nvPicPr>
        <p:blipFill>
          <a:blip r:embed="rId3"/>
          <a:srcRect l="270" r="270"/>
          <a:stretch>
            <a:fillRect/>
          </a:stretch>
        </p:blipFill>
        <p:spPr/>
      </p:pic>
      <p:pic>
        <p:nvPicPr>
          <p:cNvPr id="19" name="Content Placeholder 18"/>
          <p:cNvPicPr>
            <a:picLocks noGrp="1" noChangeAspect="1"/>
          </p:cNvPicPr>
          <p:nvPr>
            <p:ph sz="half" idx="19"/>
          </p:nvPr>
        </p:nvPicPr>
        <p:blipFill>
          <a:blip r:embed="rId4"/>
          <a:srcRect l="1718" r="1718"/>
          <a:stretch>
            <a:fillRect/>
          </a:stretch>
        </p:blipFill>
        <p:spPr/>
      </p:pic>
      <p:pic>
        <p:nvPicPr>
          <p:cNvPr id="18" name="Content Placeholder 17"/>
          <p:cNvPicPr>
            <a:picLocks noGrp="1" noChangeAspect="1"/>
          </p:cNvPicPr>
          <p:nvPr>
            <p:ph sz="half" idx="20"/>
          </p:nvPr>
        </p:nvPicPr>
        <p:blipFill>
          <a:blip r:embed="rId5"/>
          <a:srcRect l="1718" r="1718"/>
          <a:stretch>
            <a:fillRect/>
          </a:stretch>
        </p:blipFill>
        <p:spPr/>
      </p:pic>
      <p:pic>
        <p:nvPicPr>
          <p:cNvPr id="13" name="Content Placeholder 12"/>
          <p:cNvPicPr>
            <a:picLocks noGrp="1" noChangeAspect="1"/>
          </p:cNvPicPr>
          <p:nvPr>
            <p:ph sz="half" idx="17"/>
          </p:nvPr>
        </p:nvPicPr>
        <p:blipFill>
          <a:blip r:embed="rId6"/>
          <a:srcRect l="243" r="243"/>
          <a:stretch>
            <a:fillRect/>
          </a:stretch>
        </p:blipFill>
        <p:spPr/>
      </p:pic>
      <p:pic>
        <p:nvPicPr>
          <p:cNvPr id="17" name="Content Placeholder 16"/>
          <p:cNvPicPr>
            <a:picLocks noGrp="1" noChangeAspect="1"/>
          </p:cNvPicPr>
          <p:nvPr>
            <p:ph sz="half" idx="21"/>
          </p:nvPr>
        </p:nvPicPr>
        <p:blipFill>
          <a:blip r:embed="rId7"/>
          <a:srcRect l="1692" r="1692"/>
          <a:stretch>
            <a:fillRect/>
          </a:stretch>
        </p:blipFill>
        <p:spPr/>
      </p:pic>
      <p:sp>
        <p:nvSpPr>
          <p:cNvPr id="20" name="TextBox 19"/>
          <p:cNvSpPr txBox="1"/>
          <p:nvPr/>
        </p:nvSpPr>
        <p:spPr>
          <a:xfrm rot="16200000">
            <a:off x="-266989" y="1348745"/>
            <a:ext cx="903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Sulfate</a:t>
            </a:r>
            <a:endParaRPr lang="en-US" sz="1800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-74365" y="3602943"/>
            <a:ext cx="518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RH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76307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16"/>
          </p:nvPr>
        </p:nvPicPr>
        <p:blipFill>
          <a:blip r:embed="rId2"/>
          <a:srcRect l="-6587" r="-6587"/>
          <a:stretch>
            <a:fillRect/>
          </a:stretch>
        </p:blipFill>
        <p:spPr/>
      </p:pic>
      <p:pic>
        <p:nvPicPr>
          <p:cNvPr id="16" name="Content Placeholder 15"/>
          <p:cNvPicPr>
            <a:picLocks noGrp="1" noChangeAspect="1"/>
          </p:cNvPicPr>
          <p:nvPr>
            <p:ph sz="half" idx="17"/>
          </p:nvPr>
        </p:nvPicPr>
        <p:blipFill>
          <a:blip r:embed="rId3"/>
          <a:srcRect l="-6587" r="-6587"/>
          <a:stretch>
            <a:fillRect/>
          </a:stretch>
        </p:blipFill>
        <p:spPr/>
      </p:pic>
      <p:pic>
        <p:nvPicPr>
          <p:cNvPr id="14" name="Content Placeholder 13"/>
          <p:cNvPicPr>
            <a:picLocks noGrp="1" noChangeAspect="1"/>
          </p:cNvPicPr>
          <p:nvPr>
            <p:ph sz="half" idx="19"/>
          </p:nvPr>
        </p:nvPicPr>
        <p:blipFill>
          <a:blip r:embed="rId4"/>
          <a:srcRect l="-6814" r="-6814"/>
          <a:stretch>
            <a:fillRect/>
          </a:stretch>
        </p:blipFill>
        <p:spPr/>
      </p:pic>
      <p:pic>
        <p:nvPicPr>
          <p:cNvPr id="11" name="Content Placeholder 10"/>
          <p:cNvPicPr>
            <a:picLocks noGrp="1" noChangeAspect="1"/>
          </p:cNvPicPr>
          <p:nvPr>
            <p:ph sz="half" idx="20"/>
          </p:nvPr>
        </p:nvPicPr>
        <p:blipFill>
          <a:blip r:embed="rId5"/>
          <a:srcRect l="-6814" r="-6814"/>
          <a:stretch>
            <a:fillRect/>
          </a:stretch>
        </p:blipFill>
        <p:spPr/>
      </p:pic>
      <p:pic>
        <p:nvPicPr>
          <p:cNvPr id="17" name="Content Placeholder 16"/>
          <p:cNvPicPr>
            <a:picLocks noGrp="1" noChangeAspect="1"/>
          </p:cNvPicPr>
          <p:nvPr>
            <p:ph sz="half" idx="18"/>
          </p:nvPr>
        </p:nvPicPr>
        <p:blipFill>
          <a:blip r:embed="rId6"/>
          <a:srcRect l="-6587" r="-6587"/>
          <a:stretch>
            <a:fillRect/>
          </a:stretch>
        </p:blipFill>
        <p:spPr/>
      </p:pic>
      <p:pic>
        <p:nvPicPr>
          <p:cNvPr id="13" name="Content Placeholder 9"/>
          <p:cNvPicPr>
            <a:picLocks noGrp="1" noChangeAspect="1"/>
          </p:cNvPicPr>
          <p:nvPr>
            <p:ph sz="half" idx="21"/>
          </p:nvPr>
        </p:nvPicPr>
        <p:blipFill>
          <a:blip r:embed="rId7"/>
          <a:srcRect l="-6814" r="-6814"/>
          <a:stretch>
            <a:fillRect/>
          </a:stretch>
        </p:blipFill>
        <p:spPr/>
      </p:pic>
      <p:sp>
        <p:nvSpPr>
          <p:cNvPr id="18" name="TextBox 17"/>
          <p:cNvSpPr txBox="1"/>
          <p:nvPr/>
        </p:nvSpPr>
        <p:spPr>
          <a:xfrm>
            <a:off x="2843364" y="4714505"/>
            <a:ext cx="651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WRF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71561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16"/>
          </p:nvPr>
        </p:nvPicPr>
        <p:blipFill>
          <a:blip r:embed="rId2"/>
          <a:srcRect l="-6814" r="-6814"/>
          <a:stretch>
            <a:fillRect/>
          </a:stretch>
        </p:blipFill>
        <p:spPr/>
      </p:pic>
      <p:pic>
        <p:nvPicPr>
          <p:cNvPr id="14" name="Content Placeholder 13"/>
          <p:cNvPicPr>
            <a:picLocks noGrp="1" noChangeAspect="1"/>
          </p:cNvPicPr>
          <p:nvPr>
            <p:ph sz="half" idx="17"/>
          </p:nvPr>
        </p:nvPicPr>
        <p:blipFill>
          <a:blip r:embed="rId3"/>
          <a:srcRect l="-6814" r="-6814"/>
          <a:stretch>
            <a:fillRect/>
          </a:stretch>
        </p:blipFill>
        <p:spPr/>
      </p:pic>
      <p:pic>
        <p:nvPicPr>
          <p:cNvPr id="15" name="Content Placeholder 14"/>
          <p:cNvPicPr>
            <a:picLocks noGrp="1" noChangeAspect="1"/>
          </p:cNvPicPr>
          <p:nvPr>
            <p:ph sz="half" idx="18"/>
          </p:nvPr>
        </p:nvPicPr>
        <p:blipFill>
          <a:blip r:embed="rId4"/>
          <a:srcRect l="-6814" r="-6814"/>
          <a:stretch>
            <a:fillRect/>
          </a:stretch>
        </p:blipFill>
        <p:spPr/>
      </p:pic>
      <p:pic>
        <p:nvPicPr>
          <p:cNvPr id="10" name="Content Placeholder 9"/>
          <p:cNvPicPr>
            <a:picLocks noGrp="1" noChangeAspect="1"/>
          </p:cNvPicPr>
          <p:nvPr>
            <p:ph sz="half" idx="19"/>
          </p:nvPr>
        </p:nvPicPr>
        <p:blipFill>
          <a:blip r:embed="rId5"/>
          <a:srcRect l="-6814" r="-6814"/>
          <a:stretch>
            <a:fillRect/>
          </a:stretch>
        </p:blipFill>
        <p:spPr/>
      </p:pic>
      <p:pic>
        <p:nvPicPr>
          <p:cNvPr id="11" name="Content Placeholder 10"/>
          <p:cNvPicPr>
            <a:picLocks noGrp="1" noChangeAspect="1"/>
          </p:cNvPicPr>
          <p:nvPr>
            <p:ph sz="half" idx="20"/>
          </p:nvPr>
        </p:nvPicPr>
        <p:blipFill>
          <a:blip r:embed="rId6"/>
          <a:srcRect l="-6814" r="-6814"/>
          <a:stretch>
            <a:fillRect/>
          </a:stretch>
        </p:blipFill>
        <p:spPr/>
      </p:pic>
      <p:pic>
        <p:nvPicPr>
          <p:cNvPr id="12" name="Content Placeholder 11"/>
          <p:cNvPicPr>
            <a:picLocks noGrp="1" noChangeAspect="1"/>
          </p:cNvPicPr>
          <p:nvPr>
            <p:ph sz="half" idx="21"/>
          </p:nvPr>
        </p:nvPicPr>
        <p:blipFill>
          <a:blip r:embed="rId7"/>
          <a:srcRect l="-6814" r="-6814"/>
          <a:stretch>
            <a:fillRect/>
          </a:stretch>
        </p:blipFill>
        <p:spPr/>
      </p:pic>
      <p:sp>
        <p:nvSpPr>
          <p:cNvPr id="16" name="TextBox 15"/>
          <p:cNvSpPr txBox="1"/>
          <p:nvPr/>
        </p:nvSpPr>
        <p:spPr>
          <a:xfrm>
            <a:off x="6653247" y="3922603"/>
            <a:ext cx="840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&lt;1 Day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3591410" y="3917649"/>
            <a:ext cx="823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 Days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624421" y="3928889"/>
            <a:ext cx="823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4</a:t>
            </a:r>
            <a:r>
              <a:rPr lang="en-US" sz="1600" dirty="0" smtClean="0"/>
              <a:t> Days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6569636" y="1546104"/>
            <a:ext cx="823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6 Days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3580171" y="1557344"/>
            <a:ext cx="937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10 Days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630720" y="1574869"/>
            <a:ext cx="10572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&gt;10 Days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3540157" y="4804946"/>
            <a:ext cx="23967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WRF Smoke Age Tracer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24941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Walvis Bay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rcRect l="-36714" r="-36714"/>
          <a:stretch>
            <a:fillRect/>
          </a:stretch>
        </p:blipFill>
        <p:spPr/>
      </p:pic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4585" t="40207" r="22460" b="19148"/>
          <a:stretch/>
        </p:blipFill>
        <p:spPr>
          <a:xfrm>
            <a:off x="7203938" y="1348746"/>
            <a:ext cx="1528448" cy="20905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7653" y="3540458"/>
            <a:ext cx="1595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GEOS-5 Dust 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 Sun 0Z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3163" t="44578" r="32803" b="28544"/>
          <a:stretch/>
        </p:blipFill>
        <p:spPr>
          <a:xfrm>
            <a:off x="337158" y="1551059"/>
            <a:ext cx="1438540" cy="13824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0978" y="3209557"/>
            <a:ext cx="1415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UKMO Dust 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 Sun 0Z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76989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rcRect l="-26262" r="-26262"/>
          <a:stretch>
            <a:fillRect/>
          </a:stretch>
        </p:blipFill>
        <p:spPr/>
      </p:pic>
      <p:pic>
        <p:nvPicPr>
          <p:cNvPr id="7" name="Content Placeholder 6"/>
          <p:cNvPicPr>
            <a:picLocks noGrp="1" noChangeAspect="1"/>
          </p:cNvPicPr>
          <p:nvPr>
            <p:ph idx="10"/>
          </p:nvPr>
        </p:nvPicPr>
        <p:blipFill>
          <a:blip r:embed="rId3"/>
          <a:srcRect l="-26262" r="-26262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6383" y="1083169"/>
            <a:ext cx="13476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GEOS-5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</a:t>
            </a:r>
            <a:r>
              <a:rPr lang="en-US" sz="2400" dirty="0" smtClean="0"/>
              <a:t>Ext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58965" y="3213730"/>
            <a:ext cx="8854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WRF</a:t>
            </a:r>
          </a:p>
          <a:p>
            <a:pPr algn="ctr"/>
            <a:r>
              <a:rPr lang="en-US" sz="2400" dirty="0" smtClean="0"/>
              <a:t>Ext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848399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GEOS-5 NW-SE - Speciation</a:t>
            </a:r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5987" r="5987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half" idx="13"/>
          </p:nvPr>
        </p:nvPicPr>
        <p:blipFill>
          <a:blip r:embed="rId3"/>
          <a:srcRect l="5971" r="5971"/>
          <a:stretch>
            <a:fillRect/>
          </a:stretch>
        </p:blipFill>
        <p:spPr/>
      </p:pic>
      <p:pic>
        <p:nvPicPr>
          <p:cNvPr id="15" name="Content Placeholder 14"/>
          <p:cNvPicPr>
            <a:picLocks noGrp="1" noChangeAspect="1"/>
          </p:cNvPicPr>
          <p:nvPr>
            <p:ph sz="half" idx="12"/>
          </p:nvPr>
        </p:nvPicPr>
        <p:blipFill>
          <a:blip r:embed="rId4"/>
          <a:srcRect l="5971" r="5971"/>
          <a:stretch>
            <a:fillRect/>
          </a:stretch>
        </p:blipFill>
        <p:spPr/>
      </p:pic>
      <p:pic>
        <p:nvPicPr>
          <p:cNvPr id="13" name="Content Placeholder 10"/>
          <p:cNvPicPr>
            <a:picLocks noGrp="1" noChangeAspect="1"/>
          </p:cNvPicPr>
          <p:nvPr>
            <p:ph sz="half" idx="14"/>
          </p:nvPr>
        </p:nvPicPr>
        <p:blipFill>
          <a:blip r:embed="rId5"/>
          <a:srcRect l="5987" r="59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05906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6383" y="1083169"/>
            <a:ext cx="13476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GEOS-5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</a:t>
            </a:r>
            <a:r>
              <a:rPr lang="en-US" sz="2400" dirty="0" smtClean="0"/>
              <a:t>Ext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58965" y="3213730"/>
            <a:ext cx="8854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WRF</a:t>
            </a:r>
          </a:p>
          <a:p>
            <a:pPr algn="ctr"/>
            <a:r>
              <a:rPr lang="en-US" sz="2400" dirty="0" smtClean="0"/>
              <a:t>Ext</a:t>
            </a:r>
            <a:endParaRPr lang="en-US" sz="2400" dirty="0" smtClean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rcRect l="-26262" r="-26262"/>
          <a:stretch>
            <a:fillRect/>
          </a:stretch>
        </p:blipFill>
        <p:spPr/>
      </p:pic>
      <p:pic>
        <p:nvPicPr>
          <p:cNvPr id="6" name="Content Placeholder 5"/>
          <p:cNvPicPr>
            <a:picLocks noGrp="1" noChangeAspect="1"/>
          </p:cNvPicPr>
          <p:nvPr>
            <p:ph idx="10"/>
          </p:nvPr>
        </p:nvPicPr>
        <p:blipFill>
          <a:blip r:embed="rId3"/>
          <a:srcRect l="-26262" r="-262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4735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GEOS-5 </a:t>
            </a:r>
            <a:r>
              <a:rPr lang="en-US" dirty="0" smtClean="0"/>
              <a:t>E-W at 15S </a:t>
            </a:r>
            <a:r>
              <a:rPr lang="en-US" dirty="0"/>
              <a:t>- Speciation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5987" r="5987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2"/>
          </p:nvPr>
        </p:nvPicPr>
        <p:blipFill>
          <a:blip r:embed="rId3"/>
          <a:srcRect l="5971" r="5971"/>
          <a:stretch>
            <a:fillRect/>
          </a:stretch>
        </p:blipFill>
        <p:spPr/>
      </p:pic>
      <p:pic>
        <p:nvPicPr>
          <p:cNvPr id="11" name="Content Placeholder 10"/>
          <p:cNvPicPr>
            <a:picLocks noGrp="1" noChangeAspect="1"/>
          </p:cNvPicPr>
          <p:nvPr>
            <p:ph sz="half" idx="13"/>
          </p:nvPr>
        </p:nvPicPr>
        <p:blipFill>
          <a:blip r:embed="rId4"/>
          <a:srcRect l="5971" r="5971"/>
          <a:stretch>
            <a:fillRect/>
          </a:stretch>
        </p:blipFill>
        <p:spPr/>
      </p:pic>
      <p:pic>
        <p:nvPicPr>
          <p:cNvPr id="12" name="Content Placeholder 11"/>
          <p:cNvPicPr>
            <a:picLocks noGrp="1" noChangeAspect="1"/>
          </p:cNvPicPr>
          <p:nvPr>
            <p:ph sz="half" idx="14"/>
          </p:nvPr>
        </p:nvPicPr>
        <p:blipFill>
          <a:blip r:embed="rId5"/>
          <a:srcRect l="5987" r="59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21335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6383" y="1083169"/>
            <a:ext cx="13476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GEOS-5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</a:t>
            </a:r>
            <a:r>
              <a:rPr lang="en-US" sz="2400" dirty="0" smtClean="0"/>
              <a:t>Ext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58965" y="3213730"/>
            <a:ext cx="8854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WRF</a:t>
            </a:r>
          </a:p>
          <a:p>
            <a:pPr algn="ctr"/>
            <a:r>
              <a:rPr lang="en-US" sz="2400" dirty="0" smtClean="0"/>
              <a:t>Ext</a:t>
            </a:r>
            <a:endParaRPr lang="en-US" sz="2400" dirty="0" smtClean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0"/>
          </p:nvPr>
        </p:nvPicPr>
        <p:blipFill>
          <a:blip r:embed="rId2"/>
          <a:srcRect l="-26262" r="-26262"/>
          <a:stretch>
            <a:fillRect/>
          </a:stretch>
        </p:blipFill>
        <p:spPr/>
      </p:pic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3"/>
          <a:srcRect l="-26262" r="-262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70770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GEOS-5 </a:t>
            </a:r>
            <a:r>
              <a:rPr lang="en-US" dirty="0" smtClean="0"/>
              <a:t>N-S </a:t>
            </a:r>
            <a:r>
              <a:rPr lang="en-US" dirty="0"/>
              <a:t>at </a:t>
            </a:r>
            <a:r>
              <a:rPr lang="en-US" dirty="0" smtClean="0"/>
              <a:t>10E </a:t>
            </a:r>
            <a:r>
              <a:rPr lang="en-US" dirty="0"/>
              <a:t>- Speciation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6788" b="-6788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2"/>
          </p:nvPr>
        </p:nvPicPr>
        <p:blipFill>
          <a:blip r:embed="rId3"/>
          <a:srcRect t="-6788" b="-6788"/>
          <a:stretch>
            <a:fillRect/>
          </a:stretch>
        </p:blipFill>
        <p:spPr/>
      </p:pic>
      <p:pic>
        <p:nvPicPr>
          <p:cNvPr id="11" name="Content Placeholder 10"/>
          <p:cNvPicPr>
            <a:picLocks noGrp="1" noChangeAspect="1"/>
          </p:cNvPicPr>
          <p:nvPr>
            <p:ph sz="half" idx="13"/>
          </p:nvPr>
        </p:nvPicPr>
        <p:blipFill>
          <a:blip r:embed="rId4"/>
          <a:srcRect t="-6788" b="-6788"/>
          <a:stretch>
            <a:fillRect/>
          </a:stretch>
        </p:blipFill>
        <p:spPr/>
      </p:pic>
      <p:pic>
        <p:nvPicPr>
          <p:cNvPr id="12" name="Content Placeholder 11"/>
          <p:cNvPicPr>
            <a:picLocks noGrp="1" noChangeAspect="1"/>
          </p:cNvPicPr>
          <p:nvPr>
            <p:ph sz="half" idx="14"/>
          </p:nvPr>
        </p:nvPicPr>
        <p:blipFill>
          <a:blip r:embed="rId5"/>
          <a:srcRect t="-6788" b="-67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09070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tuesday</a:t>
            </a:r>
            <a:r>
              <a:rPr lang="en-US" dirty="0" smtClean="0"/>
              <a:t> 19 </a:t>
            </a:r>
            <a:r>
              <a:rPr lang="en-US" dirty="0" smtClean="0"/>
              <a:t>September 2016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Fly</a:t>
            </a:r>
            <a:r>
              <a:rPr lang="en-US" dirty="0" smtClean="0"/>
              <a:t> </a:t>
            </a:r>
            <a:r>
              <a:rPr lang="en-US" dirty="0" smtClean="0"/>
              <a:t>Day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306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Clouds &amp; Aerosols - </a:t>
            </a:r>
            <a:r>
              <a:rPr lang="en-US" dirty="0" smtClean="0"/>
              <a:t>Tue </a:t>
            </a:r>
            <a:r>
              <a:rPr lang="en-US" dirty="0"/>
              <a:t>2016-09</a:t>
            </a:r>
            <a:r>
              <a:rPr lang="en-US" dirty="0" smtClean="0"/>
              <a:t>-</a:t>
            </a:r>
            <a:r>
              <a:rPr lang="en-US" dirty="0" smtClean="0"/>
              <a:t>20</a:t>
            </a:r>
            <a:r>
              <a:rPr lang="en-US" dirty="0" smtClean="0"/>
              <a:t> </a:t>
            </a:r>
            <a:r>
              <a:rPr lang="en-US" dirty="0"/>
              <a:t>9</a:t>
            </a:r>
            <a:r>
              <a:rPr lang="en-US" dirty="0" smtClean="0"/>
              <a:t>Z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924" b="924"/>
          <a:stretch>
            <a:fillRect/>
          </a:stretch>
        </p:blipFill>
        <p:spPr/>
      </p:pic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5354" r="53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04890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Ascension Island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36714" r="-36714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349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6900"/>
            <a:ext cx="8229600" cy="857250"/>
          </a:xfrm>
        </p:spPr>
        <p:txBody>
          <a:bodyPr/>
          <a:lstStyle/>
          <a:p>
            <a:r>
              <a:rPr lang="en-US" dirty="0" smtClean="0"/>
              <a:t>Sept 17 2016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958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081" y="1226371"/>
            <a:ext cx="3204317" cy="25733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11633" y="6325302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173230" y="4011717"/>
            <a:ext cx="865203" cy="68480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 dirty="0"/>
              <a:t>CAMS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30222" y="2969807"/>
            <a:ext cx="963930" cy="68480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 dirty="0"/>
              <a:t>GEOS5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857250"/>
          </a:xfrm>
        </p:spPr>
        <p:txBody>
          <a:bodyPr/>
          <a:lstStyle/>
          <a:p>
            <a:r>
              <a:rPr lang="en-US" dirty="0" smtClean="0"/>
              <a:t>AOD 12 UTC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9" y="1381883"/>
            <a:ext cx="3001363" cy="263766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41032" y="2781270"/>
            <a:ext cx="737401" cy="377075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 dirty="0"/>
              <a:t>WRF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615" y="1124776"/>
            <a:ext cx="3035567" cy="265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4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250" y="1316841"/>
            <a:ext cx="3967090" cy="237034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11633" y="6325302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221398" y="3390841"/>
            <a:ext cx="865203" cy="68480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 dirty="0"/>
              <a:t>CAMS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22029" y="3916254"/>
            <a:ext cx="1358962" cy="377026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 dirty="0"/>
              <a:t>GEOS5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857250"/>
          </a:xfrm>
        </p:spPr>
        <p:txBody>
          <a:bodyPr/>
          <a:lstStyle/>
          <a:p>
            <a:r>
              <a:rPr lang="en-US" dirty="0" smtClean="0"/>
              <a:t>AOD 12 UTC</a:t>
            </a:r>
            <a:endParaRPr lang="en-US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3943351"/>
            <a:ext cx="3330896" cy="34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790262" y="4442407"/>
            <a:ext cx="1368956" cy="377026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 dirty="0"/>
              <a:t>CAMS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398" y="1525839"/>
            <a:ext cx="2690463" cy="23142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" y="941565"/>
            <a:ext cx="2927147" cy="348278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99374" y="2904694"/>
            <a:ext cx="737401" cy="377075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 dirty="0"/>
              <a:t>WRF</a:t>
            </a:r>
          </a:p>
        </p:txBody>
      </p:sp>
    </p:spTree>
    <p:extLst>
      <p:ext uri="{BB962C8B-B14F-4D97-AF65-F5344CB8AC3E}">
        <p14:creationId xmlns:p14="http://schemas.microsoft.com/office/powerpoint/2010/main" val="3450880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407" y="1329745"/>
            <a:ext cx="2737046" cy="31366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46" y="1221508"/>
            <a:ext cx="3040594" cy="3262266"/>
          </a:xfrm>
          <a:prstGeom prst="rect">
            <a:avLst/>
          </a:prstGeom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457200" y="381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Vertical </a:t>
            </a:r>
            <a:r>
              <a:rPr lang="en-US" dirty="0"/>
              <a:t>cross-sections</a:t>
            </a:r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533399" y="2264868"/>
            <a:ext cx="2514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656490" y="1428750"/>
            <a:ext cx="66" cy="237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882" y="1428750"/>
            <a:ext cx="3002989" cy="304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994163" y="1920673"/>
            <a:ext cx="1844798" cy="68480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 dirty="0"/>
              <a:t>Smoke Ext WRF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42085" y="2264868"/>
            <a:ext cx="748953" cy="377075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 dirty="0"/>
              <a:t>10 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882" y="1284043"/>
            <a:ext cx="3106982" cy="31145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49601" y="2331329"/>
            <a:ext cx="1844798" cy="68480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 dirty="0"/>
              <a:t>Smoke Ext WRF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96126" y="1942636"/>
            <a:ext cx="647699" cy="68480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 dirty="0"/>
              <a:t>10 E</a:t>
            </a:r>
          </a:p>
        </p:txBody>
      </p:sp>
    </p:spTree>
    <p:extLst>
      <p:ext uri="{BB962C8B-B14F-4D97-AF65-F5344CB8AC3E}">
        <p14:creationId xmlns:p14="http://schemas.microsoft.com/office/powerpoint/2010/main" val="313478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888" y="1217169"/>
            <a:ext cx="3967090" cy="2957600"/>
          </a:xfrm>
          <a:prstGeom prst="rect">
            <a:avLst/>
          </a:prstGeom>
        </p:spPr>
      </p:pic>
      <p:pic>
        <p:nvPicPr>
          <p:cNvPr id="7172" name="Picture 4" descr="image requi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2968692"/>
            <a:ext cx="5100061" cy="196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qui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2" y="895351"/>
            <a:ext cx="5100061" cy="196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365996"/>
            <a:ext cx="7239000" cy="1730516"/>
          </a:xfrm>
        </p:spPr>
        <p:txBody>
          <a:bodyPr/>
          <a:lstStyle/>
          <a:p>
            <a:r>
              <a:rPr lang="en-US" dirty="0" smtClean="0"/>
              <a:t>GEOS5 OC curtains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186153" y="1364519"/>
            <a:ext cx="0" cy="2514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40927" y="2370904"/>
            <a:ext cx="22514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2" descr="image require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1" y="2907435"/>
            <a:ext cx="5211251" cy="20081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71" y="2781868"/>
            <a:ext cx="5285157" cy="213367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305301" y="3722950"/>
            <a:ext cx="647699" cy="68480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 dirty="0"/>
              <a:t>10 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600" y="769784"/>
            <a:ext cx="5305928" cy="196525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21227" y="1272997"/>
            <a:ext cx="990600" cy="377075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 dirty="0"/>
              <a:t>10 S</a:t>
            </a:r>
          </a:p>
        </p:txBody>
      </p:sp>
    </p:spTree>
    <p:extLst>
      <p:ext uri="{BB962C8B-B14F-4D97-AF65-F5344CB8AC3E}">
        <p14:creationId xmlns:p14="http://schemas.microsoft.com/office/powerpoint/2010/main" val="1701281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8">
      <a:dk1>
        <a:srgbClr val="58572B"/>
      </a:dk1>
      <a:lt1>
        <a:srgbClr val="FFFFFF"/>
      </a:lt1>
      <a:dk2>
        <a:srgbClr val="808000"/>
      </a:dk2>
      <a:lt2>
        <a:srgbClr val="333333"/>
      </a:lt2>
      <a:accent1>
        <a:srgbClr val="CCCC99"/>
      </a:accent1>
      <a:accent2>
        <a:srgbClr val="FFFFCC"/>
      </a:accent2>
      <a:accent3>
        <a:srgbClr val="FFFFFF"/>
      </a:accent3>
      <a:accent4>
        <a:srgbClr val="4A4923"/>
      </a:accent4>
      <a:accent5>
        <a:srgbClr val="E2E2CA"/>
      </a:accent5>
      <a:accent6>
        <a:srgbClr val="E7E7B9"/>
      </a:accent6>
      <a:hlink>
        <a:srgbClr val="990000"/>
      </a:hlink>
      <a:folHlink>
        <a:srgbClr val="6633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-52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4D4D4D"/>
        </a:dk1>
        <a:lt1>
          <a:srgbClr val="FFFFD9"/>
        </a:lt1>
        <a:dk2>
          <a:srgbClr val="000000"/>
        </a:dk2>
        <a:lt2>
          <a:srgbClr val="7F7F7D"/>
        </a:lt2>
        <a:accent1>
          <a:srgbClr val="DEDACF"/>
        </a:accent1>
        <a:accent2>
          <a:srgbClr val="536D89"/>
        </a:accent2>
        <a:accent3>
          <a:srgbClr val="FFFFE9"/>
        </a:accent3>
        <a:accent4>
          <a:srgbClr val="404040"/>
        </a:accent4>
        <a:accent5>
          <a:srgbClr val="ECEAE4"/>
        </a:accent5>
        <a:accent6>
          <a:srgbClr val="4A627C"/>
        </a:accent6>
        <a:hlink>
          <a:srgbClr val="943C35"/>
        </a:hlink>
        <a:folHlink>
          <a:srgbClr val="6340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E1EAED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EEF3F4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85B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666666"/>
        </a:dk1>
        <a:lt1>
          <a:srgbClr val="FFFFFF"/>
        </a:lt1>
        <a:dk2>
          <a:srgbClr val="000000"/>
        </a:dk2>
        <a:lt2>
          <a:srgbClr val="333333"/>
        </a:lt2>
        <a:accent1>
          <a:srgbClr val="D7DCC8"/>
        </a:accent1>
        <a:accent2>
          <a:srgbClr val="8DC6FF"/>
        </a:accent2>
        <a:accent3>
          <a:srgbClr val="FFFFFF"/>
        </a:accent3>
        <a:accent4>
          <a:srgbClr val="565656"/>
        </a:accent4>
        <a:accent5>
          <a:srgbClr val="E8EBE0"/>
        </a:accent5>
        <a:accent6>
          <a:srgbClr val="7FB3E7"/>
        </a:accent6>
        <a:hlink>
          <a:srgbClr val="0066CC"/>
        </a:hlink>
        <a:folHlink>
          <a:srgbClr val="FF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58572B"/>
        </a:dk1>
        <a:lt1>
          <a:srgbClr val="FFFFFF"/>
        </a:lt1>
        <a:dk2>
          <a:srgbClr val="808000"/>
        </a:dk2>
        <a:lt2>
          <a:srgbClr val="333333"/>
        </a:lt2>
        <a:accent1>
          <a:srgbClr val="CCCC99"/>
        </a:accent1>
        <a:accent2>
          <a:srgbClr val="FFFFCC"/>
        </a:accent2>
        <a:accent3>
          <a:srgbClr val="FFFFFF"/>
        </a:accent3>
        <a:accent4>
          <a:srgbClr val="4A4923"/>
        </a:accent4>
        <a:accent5>
          <a:srgbClr val="E2E2CA"/>
        </a:accent5>
        <a:accent6>
          <a:srgbClr val="E7E7B9"/>
        </a:accent6>
        <a:hlink>
          <a:srgbClr val="9900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666633"/>
        </a:dk1>
        <a:lt1>
          <a:srgbClr val="008080"/>
        </a:lt1>
        <a:dk2>
          <a:srgbClr val="808000"/>
        </a:dk2>
        <a:lt2>
          <a:srgbClr val="005A58"/>
        </a:lt2>
        <a:accent1>
          <a:srgbClr val="B5C6B3"/>
        </a:accent1>
        <a:accent2>
          <a:srgbClr val="FFA962"/>
        </a:accent2>
        <a:accent3>
          <a:srgbClr val="AAC0C0"/>
        </a:accent3>
        <a:accent4>
          <a:srgbClr val="56562A"/>
        </a:accent4>
        <a:accent5>
          <a:srgbClr val="D7DFD6"/>
        </a:accent5>
        <a:accent6>
          <a:srgbClr val="E79958"/>
        </a:accent6>
        <a:hlink>
          <a:srgbClr val="FFEFCE"/>
        </a:hlink>
        <a:folHlink>
          <a:srgbClr val="A741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003366"/>
        </a:dk1>
        <a:lt1>
          <a:srgbClr val="A28E73"/>
        </a:lt1>
        <a:dk2>
          <a:srgbClr val="000099"/>
        </a:dk2>
        <a:lt2>
          <a:srgbClr val="D2C368"/>
        </a:lt2>
        <a:accent1>
          <a:srgbClr val="D1EBEA"/>
        </a:accent1>
        <a:accent2>
          <a:srgbClr val="CEC975"/>
        </a:accent2>
        <a:accent3>
          <a:srgbClr val="AAAACA"/>
        </a:accent3>
        <a:accent4>
          <a:srgbClr val="8A7861"/>
        </a:accent4>
        <a:accent5>
          <a:srgbClr val="E5F3F3"/>
        </a:accent5>
        <a:accent6>
          <a:srgbClr val="BAB669"/>
        </a:accent6>
        <a:hlink>
          <a:srgbClr val="7EBA93"/>
        </a:hlink>
        <a:folHlink>
          <a:srgbClr val="F09D3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36699"/>
        </a:dk1>
        <a:lt1>
          <a:srgbClr val="969696"/>
        </a:lt1>
        <a:dk2>
          <a:srgbClr val="000000"/>
        </a:dk2>
        <a:lt2>
          <a:srgbClr val="517FA1"/>
        </a:lt2>
        <a:accent1>
          <a:srgbClr val="F3F5DD"/>
        </a:accent1>
        <a:accent2>
          <a:srgbClr val="CB4B0A"/>
        </a:accent2>
        <a:accent3>
          <a:srgbClr val="AAAAAA"/>
        </a:accent3>
        <a:accent4>
          <a:srgbClr val="7F7F7F"/>
        </a:accent4>
        <a:accent5>
          <a:srgbClr val="F8F9EB"/>
        </a:accent5>
        <a:accent6>
          <a:srgbClr val="B84308"/>
        </a:accent6>
        <a:hlink>
          <a:srgbClr val="D4B224"/>
        </a:hlink>
        <a:folHlink>
          <a:srgbClr val="D58E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5C1F00"/>
        </a:dk1>
        <a:lt1>
          <a:srgbClr val="8FA418"/>
        </a:lt1>
        <a:dk2>
          <a:srgbClr val="800000"/>
        </a:dk2>
        <a:lt2>
          <a:srgbClr val="A89546"/>
        </a:lt2>
        <a:accent1>
          <a:srgbClr val="EDF6BE"/>
        </a:accent1>
        <a:accent2>
          <a:srgbClr val="ADBC00"/>
        </a:accent2>
        <a:accent3>
          <a:srgbClr val="C0AAAA"/>
        </a:accent3>
        <a:accent4>
          <a:srgbClr val="798B13"/>
        </a:accent4>
        <a:accent5>
          <a:srgbClr val="F4FADB"/>
        </a:accent5>
        <a:accent6>
          <a:srgbClr val="9CAA00"/>
        </a:accent6>
        <a:hlink>
          <a:srgbClr val="FF7500"/>
        </a:hlink>
        <a:folHlink>
          <a:srgbClr val="3E5E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20252</TotalTime>
  <Words>393</Words>
  <Application>Microsoft Macintosh PowerPoint</Application>
  <PresentationFormat>On-screen Show (16:9)</PresentationFormat>
  <Paragraphs>135</Paragraphs>
  <Slides>37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Blank Presentation</vt:lpstr>
      <vt:lpstr>ORACLES Forecast Briefing (Aerosols) </vt:lpstr>
      <vt:lpstr>The Aerosol Week</vt:lpstr>
      <vt:lpstr>Walvis Bay</vt:lpstr>
      <vt:lpstr>Ascension Island</vt:lpstr>
      <vt:lpstr>Sept 17 2016 </vt:lpstr>
      <vt:lpstr>AOD 12 UTC</vt:lpstr>
      <vt:lpstr>AOD 12 UTC</vt:lpstr>
      <vt:lpstr>PowerPoint Presentation</vt:lpstr>
      <vt:lpstr>GEOS5 OC curtains</vt:lpstr>
      <vt:lpstr>PowerPoint Presentation</vt:lpstr>
      <vt:lpstr>PowerPoint Presentation</vt:lpstr>
      <vt:lpstr>PowerPoint Presentation</vt:lpstr>
      <vt:lpstr>PowerPoint Presentation</vt:lpstr>
      <vt:lpstr>Sept 18 2016 </vt:lpstr>
      <vt:lpstr>PowerPoint Presentation</vt:lpstr>
      <vt:lpstr>PowerPoint Presentation</vt:lpstr>
      <vt:lpstr>Monday 19 September 2016</vt:lpstr>
      <vt:lpstr>Clouds &amp; Aerosols - Mon 2016-09-19 9Z </vt:lpstr>
      <vt:lpstr>Dust - Mon 2016-09-19 9Z </vt:lpstr>
      <vt:lpstr>PowerPoint Presentation</vt:lpstr>
      <vt:lpstr>GEOS-5 AOD on Monday 2016-09-19 12Z</vt:lpstr>
      <vt:lpstr>GEOS-5 AOD on Monday 2016-09-19 12Z</vt:lpstr>
      <vt:lpstr>GEOS-5 AOD on Monday 2016-09-19 12Z</vt:lpstr>
      <vt:lpstr>GEOS-5 AOD on Monday 2016-09-19 12Z</vt:lpstr>
      <vt:lpstr>GEOS-5 AOD on Monday 2016-09-19 12Z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GEOS-5 NW-SE - Speciation</vt:lpstr>
      <vt:lpstr>PowerPoint Presentation</vt:lpstr>
      <vt:lpstr>GEOS-5 E-W at 15S - Speciation</vt:lpstr>
      <vt:lpstr>PowerPoint Presentation</vt:lpstr>
      <vt:lpstr>GEOS-5 N-S at 10E - Speciation</vt:lpstr>
      <vt:lpstr>tuesday 19 September 2016</vt:lpstr>
      <vt:lpstr>Clouds &amp; Aerosols - Tue 2016-09-20 9Z </vt:lpstr>
    </vt:vector>
  </TitlesOfParts>
  <Manager/>
  <Company>LMIT ODIN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Page with  no NASA imagery  </dc:title>
  <dc:subject/>
  <dc:creator>LMIT ODIN</dc:creator>
  <cp:keywords/>
  <dc:description/>
  <cp:lastModifiedBy>Arlindo da Silva</cp:lastModifiedBy>
  <cp:revision>652</cp:revision>
  <cp:lastPrinted>2006-05-05T11:56:29Z</cp:lastPrinted>
  <dcterms:created xsi:type="dcterms:W3CDTF">2013-05-01T18:14:36Z</dcterms:created>
  <dcterms:modified xsi:type="dcterms:W3CDTF">2016-09-16T08:22:46Z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TC062562941033</vt:lpwstr>
  </property>
</Properties>
</file>